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sldIdLst>
    <p:sldId id="256" r:id="rId5"/>
    <p:sldId id="384" r:id="rId6"/>
    <p:sldId id="403" r:id="rId7"/>
    <p:sldId id="400" r:id="rId8"/>
    <p:sldId id="407" r:id="rId9"/>
    <p:sldId id="406" r:id="rId10"/>
    <p:sldId id="382" r:id="rId11"/>
    <p:sldId id="397" r:id="rId12"/>
    <p:sldId id="387" r:id="rId13"/>
    <p:sldId id="396"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age, Tony D." initials="TTD" lastIdx="4" clrIdx="0">
    <p:extLst>
      <p:ext uri="{19B8F6BF-5375-455C-9EA6-DF929625EA0E}">
        <p15:presenceInfo xmlns:p15="http://schemas.microsoft.com/office/powerpoint/2012/main" userId="S::TTurnage@pwcgov.org::59d0568d-189e-4e87-a794-34dc57402d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3" autoAdjust="0"/>
    <p:restoredTop sz="94665"/>
  </p:normalViewPr>
  <p:slideViewPr>
    <p:cSldViewPr snapToGrid="0" snapToObjects="1">
      <p:cViewPr varScale="1">
        <p:scale>
          <a:sx n="64" d="100"/>
          <a:sy n="64" d="100"/>
        </p:scale>
        <p:origin x="11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1D2FA-2EFD-44D9-80DC-FB19A0776FE7}" type="datetimeFigureOut">
              <a:rPr lang="en-US" smtClean="0"/>
              <a:t>10/3/2024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67C30-AECA-4F3E-8E2A-4793ED8951C3}" type="slidenum">
              <a:rPr lang="en-US" smtClean="0"/>
              <a:t>‹#›</a:t>
            </a:fld>
            <a:endParaRPr lang="en-US" dirty="0"/>
          </a:p>
        </p:txBody>
      </p:sp>
    </p:spTree>
    <p:extLst>
      <p:ext uri="{BB962C8B-B14F-4D97-AF65-F5344CB8AC3E}">
        <p14:creationId xmlns:p14="http://schemas.microsoft.com/office/powerpoint/2010/main" val="267969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3600" b="1" cap="none">
                <a:effectLst/>
                <a:latin typeface="Open Sans" charset="0"/>
                <a:ea typeface="Open Sans" charset="0"/>
                <a:cs typeface="Open Sans" charset="0"/>
              </a:defRPr>
            </a:lvl1pPr>
          </a:lstStyle>
          <a:p>
            <a:r>
              <a:rPr lang="en-US" dirty="0"/>
              <a:t>Click to Edit Master Title style</a:t>
            </a:r>
          </a:p>
        </p:txBody>
      </p:sp>
      <p:sp>
        <p:nvSpPr>
          <p:cNvPr id="3" name="Subtitle 2"/>
          <p:cNvSpPr>
            <a:spLocks noGrp="1"/>
          </p:cNvSpPr>
          <p:nvPr>
            <p:ph type="subTitle" idx="1" hasCustomPrompt="1"/>
          </p:nvPr>
        </p:nvSpPr>
        <p:spPr>
          <a:xfrm>
            <a:off x="1852927" y="3635456"/>
            <a:ext cx="5714228" cy="391421"/>
          </a:xfrm>
        </p:spPr>
        <p:txBody>
          <a:bodyPr anchor="t">
            <a:normAutofit/>
          </a:bodyPr>
          <a:lstStyle>
            <a:lvl1pPr marL="0" indent="0" algn="ctr">
              <a:buNone/>
              <a:defRPr sz="1800" cap="none">
                <a:solidFill>
                  <a:schemeClr val="tx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F90ECD27-B388-FA43-9C69-42E332B29156}" type="datetimeFigureOut">
              <a:rPr lang="en-US" smtClean="0"/>
              <a:t>10/3/2024</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17DD336F-4D98-054F-B475-E0C8EAAB90EF}" type="slidenum">
              <a:rPr lang="en-US" smtClean="0"/>
              <a:t>‹#›</a:t>
            </a:fld>
            <a:endParaRPr lang="en-US" dirty="0"/>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3"/>
          <a:stretch>
            <a:fillRect/>
          </a:stretch>
        </p:blipFill>
        <p:spPr>
          <a:xfrm>
            <a:off x="566055" y="612034"/>
            <a:ext cx="3065417" cy="6225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5" y="1511110"/>
            <a:ext cx="6236677" cy="771957"/>
          </a:xfrm>
        </p:spPr>
        <p:txBody>
          <a:bodyPr/>
          <a:lstStyle>
            <a:lvl1pPr algn="ctr">
              <a:defRPr>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711629" y="4719189"/>
            <a:ext cx="5714228" cy="391421"/>
          </a:xfrm>
        </p:spPr>
        <p:txBody>
          <a:bodyPr anchor="t">
            <a:normAutofit/>
          </a:bodyPr>
          <a:lstStyle>
            <a:lvl1pPr marL="0" indent="0" algn="ctr">
              <a:buNone/>
              <a:defRPr sz="1800" cap="none">
                <a:solidFill>
                  <a:schemeClr val="bg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3"/>
          <a:stretch>
            <a:fillRect/>
          </a:stretch>
        </p:blipFill>
        <p:spPr>
          <a:xfrm>
            <a:off x="2507982" y="2978109"/>
            <a:ext cx="4121521" cy="83703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1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ECD27-B388-FA43-9C69-42E332B29156}"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308581"/>
            <a:ext cx="7772400" cy="1468800"/>
          </a:xfrm>
        </p:spPr>
        <p:txBody>
          <a:bodyPr anchor="b">
            <a:normAutofit/>
          </a:bodyPr>
          <a:lstStyle>
            <a:lvl1pPr algn="l">
              <a:defRPr sz="3200" b="1" cap="none"/>
            </a:lvl1pPr>
          </a:lstStyle>
          <a:p>
            <a:r>
              <a:rPr lang="en-US" dirty="0"/>
              <a:t>Click to edit master title style</a:t>
            </a:r>
          </a:p>
        </p:txBody>
      </p:sp>
      <p:sp>
        <p:nvSpPr>
          <p:cNvPr id="3" name="Text Placeholder 2"/>
          <p:cNvSpPr>
            <a:spLocks noGrp="1"/>
          </p:cNvSpPr>
          <p:nvPr>
            <p:ph type="body" idx="1" hasCustomPrompt="1"/>
          </p:nvPr>
        </p:nvSpPr>
        <p:spPr>
          <a:xfrm>
            <a:off x="457201" y="4777381"/>
            <a:ext cx="7772400" cy="860400"/>
          </a:xfrm>
        </p:spPr>
        <p:txBody>
          <a:bodyPr anchor="t">
            <a:normAutofit/>
          </a:bodyPr>
          <a:lstStyle>
            <a:lvl1pPr marL="0" indent="0" algn="l">
              <a:buNone/>
              <a:defRPr sz="18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90ECD27-B388-FA43-9C69-42E332B29156}"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10/3/2024</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7" name="Rectangle 6"/>
          <p:cNvSpPr/>
          <p:nvPr userDrawn="1"/>
        </p:nvSpPr>
        <p:spPr>
          <a:xfrm>
            <a:off x="0" y="0"/>
            <a:ext cx="406790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p:cNvSpPr>
            <a:spLocks noGrp="1"/>
          </p:cNvSpPr>
          <p:nvPr>
            <p:ph type="title"/>
          </p:nvPr>
        </p:nvSpPr>
        <p:spPr>
          <a:xfrm>
            <a:off x="275493" y="375749"/>
            <a:ext cx="3516922" cy="1456267"/>
          </a:xfrm>
        </p:spPr>
        <p:txBody>
          <a:bodyPr/>
          <a:lstStyle>
            <a:lvl1pPr>
              <a:defRPr>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71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10/3/2024</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86050"/>
            <a:ext cx="8212016" cy="771957"/>
          </a:xfr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stretch>
            <a:fillRect/>
          </a:stretch>
        </p:blipFill>
        <p:spPr>
          <a:xfrm>
            <a:off x="7077779" y="438414"/>
            <a:ext cx="1685221" cy="3422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2" y="5870576"/>
            <a:ext cx="1212173" cy="377825"/>
          </a:xfrm>
        </p:spPr>
        <p:txBody>
          <a:bodyPr/>
          <a:lstStyle>
            <a:lvl1pPr>
              <a:defRPr>
                <a:solidFill>
                  <a:srgbClr val="005EB8"/>
                </a:solidFill>
              </a:defRPr>
            </a:lvl1pPr>
          </a:lstStyle>
          <a:p>
            <a:fld id="{F90ECD27-B388-FA43-9C69-42E332B29156}" type="datetimeFigureOut">
              <a:rPr lang="en-US" smtClean="0"/>
              <a:pPr/>
              <a:t>10/3/2024</a:t>
            </a:fld>
            <a:endParaRPr lang="en-US" dirty="0"/>
          </a:p>
        </p:txBody>
      </p:sp>
      <p:sp>
        <p:nvSpPr>
          <p:cNvPr id="11" name="Slide Number Placeholder 4"/>
          <p:cNvSpPr>
            <a:spLocks noGrp="1"/>
          </p:cNvSpPr>
          <p:nvPr>
            <p:ph type="sldNum" sz="quarter" idx="12"/>
          </p:nvPr>
        </p:nvSpPr>
        <p:spPr>
          <a:xfrm>
            <a:off x="7812085" y="5870576"/>
            <a:ext cx="417516" cy="377825"/>
          </a:xfrm>
        </p:spPr>
        <p:txBody>
          <a:bodyPr/>
          <a:lstStyle>
            <a:lvl1pPr>
              <a:defRPr>
                <a:solidFill>
                  <a:srgbClr val="005EB8"/>
                </a:solidFill>
              </a:defRPr>
            </a:lvl1pPr>
          </a:lstStyle>
          <a:p>
            <a:fld id="{17DD336F-4D98-054F-B475-E0C8EAAB90EF}" type="slidenum">
              <a:rPr lang="en-US" smtClean="0"/>
              <a:pPr/>
              <a:t>‹#›</a:t>
            </a:fld>
            <a:endParaRPr lang="en-US" dirty="0"/>
          </a:p>
        </p:txBody>
      </p:sp>
      <p:sp>
        <p:nvSpPr>
          <p:cNvPr id="12" name="Footer Placeholder 3"/>
          <p:cNvSpPr>
            <a:spLocks noGrp="1"/>
          </p:cNvSpPr>
          <p:nvPr>
            <p:ph type="ftr" sz="quarter" idx="11"/>
          </p:nvPr>
        </p:nvSpPr>
        <p:spPr>
          <a:xfrm>
            <a:off x="457200" y="5870576"/>
            <a:ext cx="5990311" cy="377825"/>
          </a:xfrm>
        </p:spPr>
        <p:txBody>
          <a:bodyPr/>
          <a:lstStyle>
            <a:lvl1pPr>
              <a:defRPr>
                <a:solidFill>
                  <a:srgbClr val="005EB8"/>
                </a:solidFill>
              </a:defRPr>
            </a:lvl1pPr>
          </a:lstStyle>
          <a:p>
            <a:endParaRPr lang="en-US" dirty="0"/>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0" y="2143655"/>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93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stretch>
            <a:fillRect/>
          </a:stretch>
        </p:blipFill>
        <p:spPr>
          <a:xfrm>
            <a:off x="7077779" y="438414"/>
            <a:ext cx="1685221" cy="342248"/>
          </a:xfrm>
          <a:prstGeom prst="rect">
            <a:avLst/>
          </a:prstGeom>
        </p:spPr>
      </p:pic>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10/3/2024</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31814"/>
            <a:ext cx="8212016" cy="771957"/>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idx="1"/>
          </p:nvPr>
        </p:nvSpPr>
        <p:spPr>
          <a:xfrm>
            <a:off x="869918" y="2489200"/>
            <a:ext cx="3633502" cy="759290"/>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2"/>
          </p:nvPr>
        </p:nvSpPr>
        <p:spPr>
          <a:xfrm>
            <a:off x="866440" y="3248490"/>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40581" y="2489200"/>
            <a:ext cx="3636979" cy="756635"/>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5"/>
          <p:cNvSpPr>
            <a:spLocks noGrp="1"/>
          </p:cNvSpPr>
          <p:nvPr>
            <p:ph sz="quarter" idx="4"/>
          </p:nvPr>
        </p:nvSpPr>
        <p:spPr>
          <a:xfrm>
            <a:off x="4640581" y="3245835"/>
            <a:ext cx="3636980" cy="2773967"/>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F90ECD27-B388-FA43-9C69-42E332B29156}" type="datetimeFigureOut">
              <a:rPr lang="en-US" smtClean="0"/>
              <a:pPr/>
              <a:t>10/3/2024</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17DD336F-4D98-054F-B475-E0C8EAAB90EF}" type="slidenum">
              <a:rPr lang="en-US" smtClean="0"/>
              <a:pPr/>
              <a:t>‹#›</a:t>
            </a:fld>
            <a:endParaRPr lang="en-US" dirty="0"/>
          </a:p>
        </p:txBody>
      </p:sp>
    </p:spTree>
    <p:extLst>
      <p:ext uri="{BB962C8B-B14F-4D97-AF65-F5344CB8AC3E}">
        <p14:creationId xmlns:p14="http://schemas.microsoft.com/office/powerpoint/2010/main" val="767801052"/>
      </p:ext>
    </p:extLst>
  </p:cSld>
  <p:clrMap bg1="dk1" tx1="lt1" bg2="dk2" tx2="lt2" accent1="accent1" accent2="accent2" accent3="accent3" accent4="accent4" accent5="accent5" accent6="accent6" hlink="hlink" folHlink="folHlink"/>
  <p:sldLayoutIdLst>
    <p:sldLayoutId id="2147483673" r:id="rId1"/>
    <p:sldLayoutId id="2147483678" r:id="rId2"/>
    <p:sldLayoutId id="2147483674" r:id="rId3"/>
    <p:sldLayoutId id="2147483675" r:id="rId4"/>
    <p:sldLayoutId id="2147483676" r:id="rId5"/>
    <p:sldLayoutId id="2147483677" r:id="rId6"/>
    <p:sldLayoutId id="2147483680" r:id="rId7"/>
    <p:sldLayoutId id="2147483679" r:id="rId8"/>
  </p:sldLayoutIdLst>
  <p:txStyles>
    <p:title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Open Sans" charset="0"/>
          <a:ea typeface="Open Sans" charset="0"/>
          <a:cs typeface="Open Sans"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Open Sans" charset="0"/>
          <a:ea typeface="Open Sans" charset="0"/>
          <a:cs typeface="Open Sans"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Open Sans" charset="0"/>
          <a:ea typeface="Open Sans" charset="0"/>
          <a:cs typeface="Open Sans"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jgravette@pwcgov.or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dc.gov/disasters/winter/staysafe/hypothermia.html"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926" y="1860143"/>
            <a:ext cx="5714228" cy="2339252"/>
          </a:xfrm>
        </p:spPr>
        <p:txBody>
          <a:bodyPr/>
          <a:lstStyle/>
          <a:p>
            <a:r>
              <a:rPr lang="en-US" dirty="0"/>
              <a:t>Hypothermia Services </a:t>
            </a:r>
            <a:br>
              <a:rPr lang="en-US" dirty="0"/>
            </a:br>
            <a:r>
              <a:rPr lang="en-US" dirty="0"/>
              <a:t>Prince William Area CoC</a:t>
            </a:r>
            <a:br>
              <a:rPr lang="en-US" dirty="0"/>
            </a:br>
            <a:r>
              <a:rPr lang="en-US" dirty="0"/>
              <a:t>(PWA CoC)</a:t>
            </a:r>
          </a:p>
        </p:txBody>
      </p:sp>
      <p:sp>
        <p:nvSpPr>
          <p:cNvPr id="3" name="Subtitle 2"/>
          <p:cNvSpPr>
            <a:spLocks noGrp="1"/>
          </p:cNvSpPr>
          <p:nvPr>
            <p:ph type="subTitle" idx="1"/>
          </p:nvPr>
        </p:nvSpPr>
        <p:spPr>
          <a:xfrm>
            <a:off x="1543926" y="4997857"/>
            <a:ext cx="5714228" cy="391421"/>
          </a:xfrm>
        </p:spPr>
        <p:txBody>
          <a:bodyPr/>
          <a:lstStyle/>
          <a:p>
            <a:r>
              <a:rPr lang="en-US" dirty="0"/>
              <a:t>October 3, 2024</a:t>
            </a:r>
          </a:p>
        </p:txBody>
      </p:sp>
    </p:spTree>
    <p:extLst>
      <p:ext uri="{BB962C8B-B14F-4D97-AF65-F5344CB8AC3E}">
        <p14:creationId xmlns:p14="http://schemas.microsoft.com/office/powerpoint/2010/main" val="114496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Coordinated Entry Services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457200" lvl="1" indent="0">
              <a:buNone/>
            </a:pPr>
            <a:r>
              <a:rPr lang="en-US" sz="2400" b="1" dirty="0"/>
              <a:t>CES Overall Role - Notifications</a:t>
            </a:r>
          </a:p>
          <a:p>
            <a:pPr marL="457200" lvl="1" indent="0">
              <a:buNone/>
            </a:pPr>
            <a:endParaRPr lang="en-US" sz="2400" b="1" dirty="0"/>
          </a:p>
          <a:p>
            <a:pPr lvl="1"/>
            <a:r>
              <a:rPr lang="en-US" sz="2400" dirty="0"/>
              <a:t>CES will send out a hypothermia services notification two times per week (Sundays &amp; Thursdays).</a:t>
            </a:r>
          </a:p>
          <a:p>
            <a:pPr lvl="1"/>
            <a:r>
              <a:rPr lang="en-US" sz="2400" dirty="0"/>
              <a:t>Provide information about hypothermia services. We will encourage clients and providers to call the hypothermia programs during their operating hours. </a:t>
            </a:r>
          </a:p>
          <a:p>
            <a:pPr lvl="1"/>
            <a:r>
              <a:rPr lang="en-US" sz="2400" dirty="0"/>
              <a:t>If you wish to be added to the hypothermia weather report, please email </a:t>
            </a:r>
            <a:r>
              <a:rPr lang="en-US" sz="2400" u="sng" dirty="0"/>
              <a:t>dsshypo</a:t>
            </a:r>
            <a:r>
              <a:rPr lang="en-US" sz="2400" u="sng" dirty="0">
                <a:hlinkClick r:id="rId2"/>
              </a:rPr>
              <a:t>@pwcgov.org</a:t>
            </a:r>
            <a:r>
              <a:rPr lang="en-US" sz="2400" u="sng" dirty="0"/>
              <a:t> </a:t>
            </a:r>
          </a:p>
          <a:p>
            <a:pPr marL="457200" lvl="1" indent="0">
              <a:buNone/>
            </a:pPr>
            <a:r>
              <a:rPr lang="en-US" sz="3400" dirty="0"/>
              <a:t> </a:t>
            </a:r>
          </a:p>
        </p:txBody>
      </p:sp>
    </p:spTree>
    <p:extLst>
      <p:ext uri="{BB962C8B-B14F-4D97-AF65-F5344CB8AC3E}">
        <p14:creationId xmlns:p14="http://schemas.microsoft.com/office/powerpoint/2010/main" val="334440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C63-A6B4-4AE7-8FBF-895EE169557F}"/>
              </a:ext>
            </a:extLst>
          </p:cNvPr>
          <p:cNvSpPr>
            <a:spLocks noGrp="1"/>
          </p:cNvSpPr>
          <p:nvPr>
            <p:ph type="title"/>
          </p:nvPr>
        </p:nvSpPr>
        <p:spPr/>
        <p:txBody>
          <a:bodyPr>
            <a:normAutofit fontScale="90000"/>
          </a:bodyPr>
          <a:lstStyle/>
          <a:p>
            <a:r>
              <a:rPr lang="en-US" dirty="0"/>
              <a:t>Questions &amp; Answers </a:t>
            </a:r>
            <a:br>
              <a:rPr lang="en-US" dirty="0"/>
            </a:br>
            <a:endParaRPr lang="en-US" dirty="0"/>
          </a:p>
        </p:txBody>
      </p:sp>
      <p:pic>
        <p:nvPicPr>
          <p:cNvPr id="1026" name="Picture 2" descr="Google Wants Your SEO Questions for a Series of Q&amp;A Videos">
            <a:extLst>
              <a:ext uri="{FF2B5EF4-FFF2-40B4-BE49-F238E27FC236}">
                <a16:creationId xmlns:a16="http://schemas.microsoft.com/office/drawing/2014/main" id="{88AE798E-F644-47BF-9E58-5FAE8A35C0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639" y="1634611"/>
            <a:ext cx="7980778" cy="3242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48D9CC-2E99-4A06-B465-2E73301C55F0}"/>
              </a:ext>
            </a:extLst>
          </p:cNvPr>
          <p:cNvSpPr txBox="1"/>
          <p:nvPr/>
        </p:nvSpPr>
        <p:spPr>
          <a:xfrm>
            <a:off x="1104900" y="5002289"/>
            <a:ext cx="6924675" cy="1477328"/>
          </a:xfrm>
          <a:prstGeom prst="rect">
            <a:avLst/>
          </a:prstGeom>
          <a:noFill/>
        </p:spPr>
        <p:txBody>
          <a:bodyPr wrap="square" rtlCol="0">
            <a:spAutoFit/>
          </a:bodyPr>
          <a:lstStyle/>
          <a:p>
            <a:pPr algn="ctr"/>
            <a:endParaRPr lang="en-US" sz="3600" dirty="0"/>
          </a:p>
          <a:p>
            <a:pPr algn="ctr"/>
            <a:endParaRPr lang="en-US" sz="3600" dirty="0"/>
          </a:p>
          <a:p>
            <a:pPr algn="ctr"/>
            <a:endParaRPr lang="en-US" dirty="0"/>
          </a:p>
        </p:txBody>
      </p:sp>
    </p:spTree>
    <p:extLst>
      <p:ext uri="{BB962C8B-B14F-4D97-AF65-F5344CB8AC3E}">
        <p14:creationId xmlns:p14="http://schemas.microsoft.com/office/powerpoint/2010/main" val="308036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AGENDA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571500" indent="-571500">
              <a:buFont typeface="+mj-lt"/>
              <a:buAutoNum type="romanUcPeriod"/>
            </a:pPr>
            <a:r>
              <a:rPr lang="en-US" sz="2000" dirty="0"/>
              <a:t>What is Hypothermia?</a:t>
            </a:r>
          </a:p>
          <a:p>
            <a:pPr marL="571500" indent="-571500">
              <a:buFont typeface="+mj-lt"/>
              <a:buAutoNum type="romanUcPeriod"/>
            </a:pPr>
            <a:r>
              <a:rPr lang="en-US" sz="2000" dirty="0"/>
              <a:t>Warning Signs of Hypothermia </a:t>
            </a:r>
          </a:p>
          <a:p>
            <a:pPr marL="571500" indent="-571500">
              <a:buFont typeface="+mj-lt"/>
              <a:buAutoNum type="romanUcPeriod"/>
            </a:pPr>
            <a:r>
              <a:rPr lang="en-US" sz="2000" dirty="0"/>
              <a:t>Frostbite &amp; Hypothermia</a:t>
            </a:r>
          </a:p>
          <a:p>
            <a:pPr marL="571500" indent="-571500">
              <a:buFont typeface="+mj-lt"/>
              <a:buAutoNum type="romanUcPeriod"/>
            </a:pPr>
            <a:r>
              <a:rPr lang="en-US" sz="2000" dirty="0"/>
              <a:t>CDC Hypothermia Information Link</a:t>
            </a:r>
          </a:p>
          <a:p>
            <a:pPr marL="571500" indent="-571500">
              <a:buFont typeface="+mj-lt"/>
              <a:buAutoNum type="romanUcPeriod"/>
            </a:pPr>
            <a:r>
              <a:rPr lang="en-US" sz="2000" dirty="0"/>
              <a:t>Hypothermia Season Timeframe </a:t>
            </a:r>
          </a:p>
          <a:p>
            <a:pPr marL="571500" indent="-571500">
              <a:buFont typeface="+mj-lt"/>
              <a:buAutoNum type="romanUcPeriod"/>
            </a:pPr>
            <a:r>
              <a:rPr lang="en-US" sz="2000" dirty="0"/>
              <a:t>Hypothermia weather</a:t>
            </a:r>
          </a:p>
          <a:p>
            <a:pPr marL="571500" indent="-571500">
              <a:buFont typeface="+mj-lt"/>
              <a:buAutoNum type="romanUcPeriod"/>
            </a:pPr>
            <a:r>
              <a:rPr lang="en-US" sz="2000" dirty="0"/>
              <a:t>Hypothermia providers </a:t>
            </a:r>
          </a:p>
          <a:p>
            <a:pPr marL="571500" indent="-571500">
              <a:buFont typeface="+mj-lt"/>
              <a:buAutoNum type="romanUcPeriod"/>
            </a:pPr>
            <a:r>
              <a:rPr lang="en-US" sz="2000" dirty="0"/>
              <a:t>Coordinated Entry System Role &amp; Responsibilities </a:t>
            </a:r>
          </a:p>
          <a:p>
            <a:pPr marL="571500" indent="-571500">
              <a:buFont typeface="+mj-lt"/>
              <a:buAutoNum type="romanUcPeriod"/>
            </a:pPr>
            <a:r>
              <a:rPr lang="en-US" sz="2000" dirty="0"/>
              <a:t>Q&amp;A</a:t>
            </a:r>
          </a:p>
        </p:txBody>
      </p:sp>
    </p:spTree>
    <p:extLst>
      <p:ext uri="{BB962C8B-B14F-4D97-AF65-F5344CB8AC3E}">
        <p14:creationId xmlns:p14="http://schemas.microsoft.com/office/powerpoint/2010/main" val="345295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B6FE6-32CE-49A8-AF73-1538010B28DB}"/>
              </a:ext>
            </a:extLst>
          </p:cNvPr>
          <p:cNvSpPr>
            <a:spLocks noGrp="1"/>
          </p:cNvSpPr>
          <p:nvPr>
            <p:ph type="title"/>
          </p:nvPr>
        </p:nvSpPr>
        <p:spPr/>
        <p:txBody>
          <a:bodyPr/>
          <a:lstStyle/>
          <a:p>
            <a:r>
              <a:rPr lang="en-US" dirty="0"/>
              <a:t>What is hypothermia?</a:t>
            </a:r>
          </a:p>
        </p:txBody>
      </p:sp>
      <p:sp>
        <p:nvSpPr>
          <p:cNvPr id="3" name="Content Placeholder 2">
            <a:extLst>
              <a:ext uri="{FF2B5EF4-FFF2-40B4-BE49-F238E27FC236}">
                <a16:creationId xmlns:a16="http://schemas.microsoft.com/office/drawing/2014/main" id="{E32C0FCE-DD7F-2591-B1ED-97745BD32853}"/>
              </a:ext>
            </a:extLst>
          </p:cNvPr>
          <p:cNvSpPr>
            <a:spLocks noGrp="1"/>
          </p:cNvSpPr>
          <p:nvPr>
            <p:ph idx="1"/>
          </p:nvPr>
        </p:nvSpPr>
        <p:spPr>
          <a:xfrm>
            <a:off x="275492" y="1524001"/>
            <a:ext cx="7289089" cy="4461164"/>
          </a:xfrm>
        </p:spPr>
        <p:txBody>
          <a:bodyPr>
            <a:normAutofit/>
          </a:bodyPr>
          <a:lstStyle/>
          <a:p>
            <a:pPr marL="0" indent="0" algn="l">
              <a:buNone/>
            </a:pPr>
            <a:endParaRPr lang="en-US" b="0" i="0" dirty="0">
              <a:solidFill>
                <a:srgbClr val="222222"/>
              </a:solidFill>
              <a:effectLst/>
              <a:latin typeface="Open Sans" panose="020B0606030504020204" pitchFamily="34" charset="0"/>
            </a:endParaRPr>
          </a:p>
          <a:p>
            <a:pPr algn="l">
              <a:buFont typeface="Arial" panose="020B0604020202020204" pitchFamily="34" charset="0"/>
              <a:buChar char="•"/>
            </a:pPr>
            <a:r>
              <a:rPr lang="en-US" sz="2000" b="0" i="0" dirty="0">
                <a:effectLst/>
                <a:latin typeface="Open Sans" panose="020B0606030504020204" pitchFamily="34" charset="0"/>
              </a:rPr>
              <a:t>Hypothermia is caused by prolonged exposures to very cold temperatures. When exposed to cold temperatures, your body begins to lose heat faster than it’s produced. Lengthy exposures will eventually use up your body’s stored energy, which leads to lower body temperature.</a:t>
            </a:r>
          </a:p>
          <a:p>
            <a:pPr marL="0" indent="0">
              <a:buNone/>
            </a:pPr>
            <a:endParaRPr lang="en-US" dirty="0"/>
          </a:p>
        </p:txBody>
      </p:sp>
    </p:spTree>
    <p:extLst>
      <p:ext uri="{BB962C8B-B14F-4D97-AF65-F5344CB8AC3E}">
        <p14:creationId xmlns:p14="http://schemas.microsoft.com/office/powerpoint/2010/main" val="21371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8DCD-1E20-F33B-2E4D-E9390999E0AD}"/>
              </a:ext>
            </a:extLst>
          </p:cNvPr>
          <p:cNvSpPr>
            <a:spLocks noGrp="1"/>
          </p:cNvSpPr>
          <p:nvPr>
            <p:ph type="title"/>
          </p:nvPr>
        </p:nvSpPr>
        <p:spPr/>
        <p:txBody>
          <a:bodyPr>
            <a:normAutofit/>
          </a:bodyPr>
          <a:lstStyle/>
          <a:p>
            <a:r>
              <a:rPr lang="en-US" sz="2800" dirty="0"/>
              <a:t>Warning Signs</a:t>
            </a:r>
          </a:p>
        </p:txBody>
      </p:sp>
      <p:sp>
        <p:nvSpPr>
          <p:cNvPr id="3" name="Content Placeholder 2">
            <a:extLst>
              <a:ext uri="{FF2B5EF4-FFF2-40B4-BE49-F238E27FC236}">
                <a16:creationId xmlns:a16="http://schemas.microsoft.com/office/drawing/2014/main" id="{9D3DAEEE-4193-D100-057E-B82B3BBE95E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7ED9406-F3B6-4F38-F93D-E55A5BC1EDDF}"/>
              </a:ext>
            </a:extLst>
          </p:cNvPr>
          <p:cNvPicPr>
            <a:picLocks noChangeAspect="1"/>
          </p:cNvPicPr>
          <p:nvPr/>
        </p:nvPicPr>
        <p:blipFill>
          <a:blip r:embed="rId2"/>
          <a:stretch>
            <a:fillRect/>
          </a:stretch>
        </p:blipFill>
        <p:spPr>
          <a:xfrm>
            <a:off x="69574" y="1421296"/>
            <a:ext cx="9074425" cy="4403432"/>
          </a:xfrm>
          <a:prstGeom prst="rect">
            <a:avLst/>
          </a:prstGeom>
        </p:spPr>
      </p:pic>
    </p:spTree>
    <p:extLst>
      <p:ext uri="{BB962C8B-B14F-4D97-AF65-F5344CB8AC3E}">
        <p14:creationId xmlns:p14="http://schemas.microsoft.com/office/powerpoint/2010/main" val="296320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28A3-A8D7-83E9-0ADD-037677CEC583}"/>
              </a:ext>
            </a:extLst>
          </p:cNvPr>
          <p:cNvSpPr>
            <a:spLocks noGrp="1"/>
          </p:cNvSpPr>
          <p:nvPr>
            <p:ph type="title"/>
          </p:nvPr>
        </p:nvSpPr>
        <p:spPr/>
        <p:txBody>
          <a:bodyPr/>
          <a:lstStyle/>
          <a:p>
            <a:r>
              <a:rPr lang="en-US" dirty="0"/>
              <a:t>Frostbite &amp; Hypothermia</a:t>
            </a:r>
          </a:p>
        </p:txBody>
      </p:sp>
      <p:pic>
        <p:nvPicPr>
          <p:cNvPr id="5" name="Content Placeholder 4">
            <a:extLst>
              <a:ext uri="{FF2B5EF4-FFF2-40B4-BE49-F238E27FC236}">
                <a16:creationId xmlns:a16="http://schemas.microsoft.com/office/drawing/2014/main" id="{6DA786D0-5136-9A35-7E80-EFADEA2DA0A9}"/>
              </a:ext>
            </a:extLst>
          </p:cNvPr>
          <p:cNvPicPr>
            <a:picLocks noGrp="1" noChangeAspect="1"/>
          </p:cNvPicPr>
          <p:nvPr>
            <p:ph idx="1"/>
          </p:nvPr>
        </p:nvPicPr>
        <p:blipFill>
          <a:blip r:embed="rId2"/>
          <a:stretch>
            <a:fillRect/>
          </a:stretch>
        </p:blipFill>
        <p:spPr>
          <a:xfrm>
            <a:off x="276224" y="1302026"/>
            <a:ext cx="8211283" cy="4870174"/>
          </a:xfrm>
        </p:spPr>
      </p:pic>
    </p:spTree>
    <p:extLst>
      <p:ext uri="{BB962C8B-B14F-4D97-AF65-F5344CB8AC3E}">
        <p14:creationId xmlns:p14="http://schemas.microsoft.com/office/powerpoint/2010/main" val="218382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B8FE-59DE-0FC2-C81C-0DBC2A6E2822}"/>
              </a:ext>
            </a:extLst>
          </p:cNvPr>
          <p:cNvSpPr>
            <a:spLocks noGrp="1"/>
          </p:cNvSpPr>
          <p:nvPr>
            <p:ph type="title"/>
          </p:nvPr>
        </p:nvSpPr>
        <p:spPr/>
        <p:txBody>
          <a:bodyPr>
            <a:normAutofit/>
          </a:bodyPr>
          <a:lstStyle/>
          <a:p>
            <a:r>
              <a:rPr lang="en-US" sz="1800" dirty="0"/>
              <a:t>CDC Hypothermia Information Link</a:t>
            </a:r>
          </a:p>
        </p:txBody>
      </p:sp>
      <p:sp>
        <p:nvSpPr>
          <p:cNvPr id="6" name="AutoShape 6" descr="Frostbite stages. skin injury after freezing Frostbite stages. The symptoms in progress. comparison of skin injury after freezing. Humans fingers on a palm after Early stage or frostnip, Intermediate stage or superficial frostbite and deep or Advanced frostbite. Vector illustration icing injury stock illustrations">
            <a:extLst>
              <a:ext uri="{FF2B5EF4-FFF2-40B4-BE49-F238E27FC236}">
                <a16:creationId xmlns:a16="http://schemas.microsoft.com/office/drawing/2014/main" id="{8183166C-9F27-9880-8001-CEB0A12EBFEA}"/>
              </a:ext>
            </a:extLst>
          </p:cNvPr>
          <p:cNvSpPr>
            <a:spLocks noGrp="1" noChangeAspect="1" noChangeArrowheads="1"/>
          </p:cNvSpPr>
          <p:nvPr>
            <p:ph idx="1"/>
          </p:nvPr>
        </p:nvSpPr>
        <p:spPr bwMode="auto">
          <a:xfrm>
            <a:off x="275492" y="2026729"/>
            <a:ext cx="8212015" cy="36491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endParaRPr lang="en-US" dirty="0">
              <a:hlinkClick r:id="rId2"/>
            </a:endParaRPr>
          </a:p>
          <a:p>
            <a:r>
              <a:rPr lang="en-US" dirty="0">
                <a:hlinkClick r:id="rId2"/>
              </a:rPr>
              <a:t>https://www.cdc.gov/disasters/winter/staysafe/hypothermia.html</a:t>
            </a:r>
            <a:endParaRPr lang="en-US" dirty="0"/>
          </a:p>
          <a:p>
            <a:endParaRPr lang="en-US" dirty="0"/>
          </a:p>
        </p:txBody>
      </p:sp>
      <p:pic>
        <p:nvPicPr>
          <p:cNvPr id="5128" name="Picture 8" descr="Lifestyle Management Programs for Arthritis | CDC">
            <a:extLst>
              <a:ext uri="{FF2B5EF4-FFF2-40B4-BE49-F238E27FC236}">
                <a16:creationId xmlns:a16="http://schemas.microsoft.com/office/drawing/2014/main" id="{A0D28295-B912-0033-9107-B6526884B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232727" y="2788164"/>
            <a:ext cx="2004291" cy="157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61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Hypothermia Season timeframe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marL="457200" lvl="1" indent="0">
              <a:buNone/>
            </a:pPr>
            <a:endParaRPr lang="en-US" sz="1800" b="1" dirty="0"/>
          </a:p>
          <a:p>
            <a:pPr lvl="1"/>
            <a:r>
              <a:rPr lang="en-US" sz="2000" dirty="0"/>
              <a:t>Starts: November 1, 2024</a:t>
            </a:r>
          </a:p>
          <a:p>
            <a:pPr lvl="1"/>
            <a:r>
              <a:rPr lang="en-US" sz="2000" dirty="0"/>
              <a:t>Ends: March 31, 2025</a:t>
            </a:r>
          </a:p>
          <a:p>
            <a:pPr marL="457200" lvl="1" indent="0">
              <a:buNone/>
            </a:pPr>
            <a:r>
              <a:rPr lang="en-US" sz="3400" dirty="0"/>
              <a:t> </a:t>
            </a:r>
          </a:p>
        </p:txBody>
      </p:sp>
    </p:spTree>
    <p:extLst>
      <p:ext uri="{BB962C8B-B14F-4D97-AF65-F5344CB8AC3E}">
        <p14:creationId xmlns:p14="http://schemas.microsoft.com/office/powerpoint/2010/main" val="181750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Hypothermia weather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lvl="1"/>
            <a:r>
              <a:rPr lang="en-US" sz="2000" dirty="0"/>
              <a:t>When temperatures will be 32 degrees or below and considering the wind chill factor</a:t>
            </a:r>
          </a:p>
          <a:p>
            <a:pPr marL="457200" lvl="1" indent="0">
              <a:buNone/>
            </a:pPr>
            <a:r>
              <a:rPr lang="en-US" sz="3400" dirty="0"/>
              <a:t> </a:t>
            </a:r>
          </a:p>
        </p:txBody>
      </p:sp>
    </p:spTree>
    <p:extLst>
      <p:ext uri="{BB962C8B-B14F-4D97-AF65-F5344CB8AC3E}">
        <p14:creationId xmlns:p14="http://schemas.microsoft.com/office/powerpoint/2010/main" val="418999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7CC4-08D7-47AD-98CC-A070DE7848A1}"/>
              </a:ext>
            </a:extLst>
          </p:cNvPr>
          <p:cNvSpPr>
            <a:spLocks noGrp="1"/>
          </p:cNvSpPr>
          <p:nvPr>
            <p:ph type="title"/>
          </p:nvPr>
        </p:nvSpPr>
        <p:spPr/>
        <p:txBody>
          <a:bodyPr>
            <a:noAutofit/>
          </a:bodyPr>
          <a:lstStyle/>
          <a:p>
            <a:r>
              <a:rPr lang="en-US" sz="2400" dirty="0"/>
              <a:t>Hypothermia Providers </a:t>
            </a:r>
          </a:p>
        </p:txBody>
      </p:sp>
      <p:sp>
        <p:nvSpPr>
          <p:cNvPr id="3" name="Content Placeholder 2">
            <a:extLst>
              <a:ext uri="{FF2B5EF4-FFF2-40B4-BE49-F238E27FC236}">
                <a16:creationId xmlns:a16="http://schemas.microsoft.com/office/drawing/2014/main" id="{7BCE0A91-0202-437C-9BCB-35F2FF843A6E}"/>
              </a:ext>
            </a:extLst>
          </p:cNvPr>
          <p:cNvSpPr>
            <a:spLocks noGrp="1"/>
          </p:cNvSpPr>
          <p:nvPr>
            <p:ph idx="1"/>
          </p:nvPr>
        </p:nvSpPr>
        <p:spPr>
          <a:xfrm>
            <a:off x="275492" y="1452282"/>
            <a:ext cx="8590211" cy="4948518"/>
          </a:xfrm>
        </p:spPr>
        <p:txBody>
          <a:bodyPr>
            <a:normAutofit/>
          </a:bodyPr>
          <a:lstStyle/>
          <a:p>
            <a:pPr lvl="1"/>
            <a:r>
              <a:rPr lang="en-US" sz="2000" dirty="0"/>
              <a:t>East (</a:t>
            </a:r>
            <a:r>
              <a:rPr lang="en-US" sz="2000" dirty="0" err="1"/>
              <a:t>StreetLight</a:t>
            </a:r>
            <a:r>
              <a:rPr lang="en-US" sz="2000" dirty="0"/>
              <a:t> Ministries) – open the entire hypothermia season, Monday – Sunday.</a:t>
            </a:r>
          </a:p>
          <a:p>
            <a:pPr lvl="1"/>
            <a:r>
              <a:rPr lang="en-US" sz="2000" dirty="0"/>
              <a:t>West (Manassas Baptist Church) – When temperatures will be 32 degrees or below and considering the wind </a:t>
            </a:r>
            <a:r>
              <a:rPr lang="en-US" sz="2000"/>
              <a:t>chill factor.  </a:t>
            </a:r>
            <a:endParaRPr lang="en-US" sz="2000" dirty="0"/>
          </a:p>
          <a:p>
            <a:pPr marL="457200" lvl="1" indent="0">
              <a:buNone/>
            </a:pPr>
            <a:r>
              <a:rPr lang="en-US" sz="3400" dirty="0"/>
              <a:t> </a:t>
            </a:r>
          </a:p>
        </p:txBody>
      </p:sp>
    </p:spTree>
    <p:extLst>
      <p:ext uri="{BB962C8B-B14F-4D97-AF65-F5344CB8AC3E}">
        <p14:creationId xmlns:p14="http://schemas.microsoft.com/office/powerpoint/2010/main" val="3517238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PWC Colors 1">
      <a:dk1>
        <a:srgbClr val="000000"/>
      </a:dk1>
      <a:lt1>
        <a:srgbClr val="FFFFFF"/>
      </a:lt1>
      <a:dk2>
        <a:srgbClr val="18276C"/>
      </a:dk2>
      <a:lt2>
        <a:srgbClr val="EBEBEB"/>
      </a:lt2>
      <a:accent1>
        <a:srgbClr val="005EB8"/>
      </a:accent1>
      <a:accent2>
        <a:srgbClr val="FF8200"/>
      </a:accent2>
      <a:accent3>
        <a:srgbClr val="309B41"/>
      </a:accent3>
      <a:accent4>
        <a:srgbClr val="90BA4C"/>
      </a:accent4>
      <a:accent5>
        <a:srgbClr val="DD9D31"/>
      </a:accent5>
      <a:accent6>
        <a:srgbClr val="97999B"/>
      </a:accent6>
      <a:hlink>
        <a:srgbClr val="005EB8"/>
      </a:hlink>
      <a:folHlink>
        <a:srgbClr val="33A0F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C3043A6A988648AED1C8F0D186666F" ma:contentTypeVersion="5" ma:contentTypeDescription="Create a new document." ma:contentTypeScope="" ma:versionID="7016853c995accb82abce9a5ed31b709">
  <xsd:schema xmlns:xsd="http://www.w3.org/2001/XMLSchema" xmlns:xs="http://www.w3.org/2001/XMLSchema" xmlns:p="http://schemas.microsoft.com/office/2006/metadata/properties" xmlns:ns3="15348e72-1794-4294-863a-96bad2c96a00" xmlns:ns4="6d286402-ae09-4c65-b36c-d75590a8e332" targetNamespace="http://schemas.microsoft.com/office/2006/metadata/properties" ma:root="true" ma:fieldsID="7128ef60c28a5611d61ceb5333e4283e" ns3:_="" ns4:_="">
    <xsd:import namespace="15348e72-1794-4294-863a-96bad2c96a00"/>
    <xsd:import namespace="6d286402-ae09-4c65-b36c-d75590a8e33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48e72-1794-4294-863a-96bad2c96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286402-ae09-4c65-b36c-d75590a8e3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30C06E-4311-4EBD-8CC0-7CD24C75D1FF}">
  <ds:schemaRefs>
    <ds:schemaRef ds:uri="http://schemas.microsoft.com/sharepoint/v3/contenttype/forms"/>
  </ds:schemaRefs>
</ds:datastoreItem>
</file>

<file path=customXml/itemProps2.xml><?xml version="1.0" encoding="utf-8"?>
<ds:datastoreItem xmlns:ds="http://schemas.openxmlformats.org/officeDocument/2006/customXml" ds:itemID="{03DFA604-F120-476F-9A61-DB837C242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348e72-1794-4294-863a-96bad2c96a00"/>
    <ds:schemaRef ds:uri="6d286402-ae09-4c65-b36c-d75590a8e3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CC893E-29E2-4463-B13E-BCA9423652FC}">
  <ds:schemaRefs>
    <ds:schemaRef ds:uri="http://schemas.microsoft.com/office/2006/documentManagement/types"/>
    <ds:schemaRef ds:uri="http://purl.org/dc/elements/1.1/"/>
    <ds:schemaRef ds:uri="http://schemas.microsoft.com/office/2006/metadata/properties"/>
    <ds:schemaRef ds:uri="http://purl.org/dc/terms/"/>
    <ds:schemaRef ds:uri="15348e72-1794-4294-863a-96bad2c96a00"/>
    <ds:schemaRef ds:uri="http://purl.org/dc/dcmitype/"/>
    <ds:schemaRef ds:uri="http://www.w3.org/XML/1998/namespace"/>
    <ds:schemaRef ds:uri="http://schemas.microsoft.com/office/infopath/2007/PartnerControls"/>
    <ds:schemaRef ds:uri="http://schemas.openxmlformats.org/package/2006/metadata/core-properties"/>
    <ds:schemaRef ds:uri="6d286402-ae09-4c65-b36c-d75590a8e332"/>
  </ds:schemaRefs>
</ds:datastoreItem>
</file>

<file path=docProps/app.xml><?xml version="1.0" encoding="utf-8"?>
<Properties xmlns="http://schemas.openxmlformats.org/officeDocument/2006/extended-properties" xmlns:vt="http://schemas.openxmlformats.org/officeDocument/2006/docPropsVTypes">
  <Template/>
  <TotalTime>22803</TotalTime>
  <Words>269</Words>
  <Application>Microsoft Office PowerPoint</Application>
  <PresentationFormat>On-screen Show (4:3)</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Open Sans</vt:lpstr>
      <vt:lpstr>Celestial</vt:lpstr>
      <vt:lpstr>Hypothermia Services  Prince William Area CoC (PWA CoC)</vt:lpstr>
      <vt:lpstr>AGENDA </vt:lpstr>
      <vt:lpstr>What is hypothermia?</vt:lpstr>
      <vt:lpstr>Warning Signs</vt:lpstr>
      <vt:lpstr>Frostbite &amp; Hypothermia</vt:lpstr>
      <vt:lpstr>CDC Hypothermia Information Link</vt:lpstr>
      <vt:lpstr>Hypothermia Season timeframe </vt:lpstr>
      <vt:lpstr>Hypothermia weather  </vt:lpstr>
      <vt:lpstr>Hypothermia Providers </vt:lpstr>
      <vt:lpstr>Coordinated Entry Services  </vt:lpstr>
      <vt:lpstr>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Wenrich</dc:creator>
  <cp:lastModifiedBy>Gravette, Jeanine</cp:lastModifiedBy>
  <cp:revision>328</cp:revision>
  <dcterms:created xsi:type="dcterms:W3CDTF">2017-05-22T19:11:50Z</dcterms:created>
  <dcterms:modified xsi:type="dcterms:W3CDTF">2024-10-03T12:46:53Z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0x0101001BC3043A6A988648AED1C8F0D186666F</vt:lpwstr>
  </property>
</Properties>
</file>